
<file path=[Content_Types].xml><?xml version="1.0" encoding="utf-8"?>
<Types xmlns="http://schemas.openxmlformats.org/package/2006/content-types">
  <Default Extension="bin" ContentType="image/unknown"/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6" r:id="rId6"/>
    <p:sldId id="267" r:id="rId7"/>
    <p:sldId id="265" r:id="rId8"/>
    <p:sldId id="268" r:id="rId9"/>
    <p:sldId id="269" r:id="rId10"/>
    <p:sldId id="270" r:id="rId11"/>
    <p:sldId id="271" r:id="rId12"/>
    <p:sldId id="274" r:id="rId13"/>
    <p:sldId id="272" r:id="rId14"/>
    <p:sldId id="275" r:id="rId15"/>
    <p:sldId id="277" r:id="rId16"/>
    <p:sldId id="27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7CD1-64C5-4D2E-BF03-F1F9CD1FBA03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C1208-4034-4B59-9A8D-0669B3954A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40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5D1664-8EE0-4FCA-AE9C-D8F67AE9A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BD59E6D-A0E6-4705-A0DE-46700A8F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C8274-EF4C-4E69-8A5B-CC65ECB2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A62631-19DB-4B35-B0BA-4E4FF73E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78DF1C-F66D-4734-A30C-34942AA9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0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D43AC5-1982-40FE-9DD3-2FCD0EE7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4A4534-D9C7-402B-B25F-BAFAC643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1F6879-515E-4267-90D4-99F72872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507091-8332-4BD7-AADC-07EB27F0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6A01F2-A6DE-490E-9CDB-EE19B981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50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E98C893-BC80-4044-BF98-564E098B6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60E033B-080C-490F-B9DD-D1E57336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F98B0A-E7E4-44EB-BA73-B22815F6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F470E7-F78E-4644-97FE-65A9B3E1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DB1201-BD81-4A8D-90A7-0E44344F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2E405-3390-4C0F-B845-F0A8658A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8AC614-1C25-4A41-92A0-1488B0D6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F123D8A-83A8-4999-A2E6-83351BCC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7F67F3-3588-4C00-85FA-C307E45F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9D2E7-0A40-4E3E-BBC7-3EE7FC2C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318735-AF07-45D4-90D1-0FEB969A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48E5EE-F8E4-4350-9CFC-A0903B33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4C133E-4995-4C98-8A91-C2C57B3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F4AC9C-905F-4618-830F-48074E37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FBE3C2-FD92-4393-A1DF-BB50F32B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85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BBFED-40BC-46FE-A971-4B89D78E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063083-A71F-4F3B-ACE2-0379C1F1C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B89720-8BCA-4F1B-9219-6DA2F4311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516A96-631C-4900-AC93-6D3E71C0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7AE38D-8DA2-40BB-8D5F-0021D46B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33713EF-BEA6-4D1A-9B9B-F8D5F527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3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7CD2D1-5B26-44D2-98D1-2B9D6A7D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FED749-37DD-4F95-B87B-D22EBD2A3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74A194B-A2B7-40CD-9057-991008403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C248745-7F1E-4A30-897B-827C16DD1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23686BF-B711-46E9-BC05-D5A8BFC43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D75A33-BC13-49E1-B099-D3FADEAD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46398A0-399A-4E0F-90BB-9C0B60B9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92F151C-ED88-4B63-8E70-7667C0D9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5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5D6A65-65C3-4532-8F00-D33B6F2D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85D4AC1-C386-40D3-8003-E0CA220E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FD108F-6982-4FFB-9415-687A127D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8293B5-7C94-4D1C-A750-B1FD1CCB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14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4DDBC58-003D-46A4-8656-E007DB8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38329A9-3177-4D4D-A1BE-EBA37F29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6106B09-7FFE-467F-A2B3-449166E6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95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FC76A4-F506-4CEC-9403-2B4D2E98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BCAEFF-06C7-4CF7-953F-E21C7D77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ACFFF5-0D43-4B36-A168-908CBB0E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13A8D53-EEB8-4B0D-B99D-06DA0700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B03CD13-198F-4893-9499-3C6BE2E7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778A497-5787-475B-834B-6699F078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FAC684-F849-461B-9116-E8B85A03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5B8433C-2D3E-4522-A8AD-645C20476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5E6F06E-A59B-4124-87B7-3842F088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EAE9F8-ACEF-4B8D-A4D4-1E335F22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F15D0FA-63D7-4129-AE45-A7A44288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178552-20FD-4A5C-81E5-5B15D587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07ADB97-D7C9-45E9-8E55-47316A8A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C35265-2D94-4DB1-B042-99CBD7D5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EB27ED-77FE-434C-9A58-5C789E088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657B-F966-4A91-8A65-CCC18A1E2378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628C7C-6917-41CA-B160-9D3DA9ED1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8F9DCD-6370-4CBC-B7A8-75FB9C282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583A-5824-4442-9D5B-4D26277AC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57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89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66950" y="6413500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10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692277-4CDD-4955-910A-693EDB760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3" y="1028700"/>
            <a:ext cx="10428914" cy="52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66950" y="6413500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11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06DFABD-5A29-4744-ACC2-E55B2C61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1006867"/>
            <a:ext cx="10382251" cy="52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57425" y="6419850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12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92F6BFA-1901-4A2A-9112-B7A878F888D0}"/>
              </a:ext>
            </a:extLst>
          </p:cNvPr>
          <p:cNvSpPr/>
          <p:nvPr/>
        </p:nvSpPr>
        <p:spPr>
          <a:xfrm>
            <a:off x="7086600" y="2601693"/>
            <a:ext cx="7429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normál körzet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intézeti körzet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védett intézeti körzet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hajléktalan körzet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pótösszeírási körzet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E676961-3539-4A09-AB02-D81C4CDD7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061352"/>
            <a:ext cx="64103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66950" y="6413500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13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70FF9A1-BCDB-47C3-8E8D-AFB540D74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314450"/>
            <a:ext cx="4542304" cy="46101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B9D558E-24FB-4B7C-A998-6F7C3783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04" y="1314450"/>
            <a:ext cx="7252371" cy="4610100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56793AA-8465-429B-AEEC-068F539B0012}"/>
              </a:ext>
            </a:extLst>
          </p:cNvPr>
          <p:cNvCxnSpPr>
            <a:cxnSpLocks/>
          </p:cNvCxnSpPr>
          <p:nvPr/>
        </p:nvCxnSpPr>
        <p:spPr>
          <a:xfrm>
            <a:off x="4743450" y="1085850"/>
            <a:ext cx="72354" cy="511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D0834E67-50D5-4E0F-9733-25B1228C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200"/>
            <a:ext cx="10515600" cy="625475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www.szarvas.hu</a:t>
            </a:r>
          </a:p>
        </p:txBody>
      </p:sp>
    </p:spTree>
    <p:extLst>
      <p:ext uri="{BB962C8B-B14F-4D97-AF65-F5344CB8AC3E}">
        <p14:creationId xmlns:p14="http://schemas.microsoft.com/office/powerpoint/2010/main" val="5264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66950" y="6413500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14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92F6BFA-1901-4A2A-9112-B7A878F888D0}"/>
              </a:ext>
            </a:extLst>
          </p:cNvPr>
          <p:cNvSpPr/>
          <p:nvPr/>
        </p:nvSpPr>
        <p:spPr>
          <a:xfrm>
            <a:off x="5486400" y="2649319"/>
            <a:ext cx="7429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78B1F05-6D67-4CBD-8C66-79E5ADB38D42}"/>
              </a:ext>
            </a:extLst>
          </p:cNvPr>
          <p:cNvSpPr/>
          <p:nvPr/>
        </p:nvSpPr>
        <p:spPr>
          <a:xfrm>
            <a:off x="5724525" y="2828865"/>
            <a:ext cx="6324600" cy="144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ea typeface="Calibri" panose="020F0502020204030204" pitchFamily="34" charset="0"/>
                <a:cs typeface="Calibri" panose="020F0502020204030204" pitchFamily="34" charset="0"/>
              </a:rPr>
              <a:t>2022. október 1. és 2022. október 16. között internetes önkitöltés</a:t>
            </a:r>
            <a:endParaRPr lang="hu-HU" sz="2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ea typeface="Calibri" panose="020F0502020204030204" pitchFamily="34" charset="0"/>
                <a:cs typeface="Calibri" panose="020F0502020204030204" pitchFamily="34" charset="0"/>
              </a:rPr>
              <a:t>belépési azonosító</a:t>
            </a:r>
            <a:endParaRPr lang="hu-HU" sz="2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17,112 Form Filling Illustrations &amp; Clip Art - iStock">
            <a:extLst>
              <a:ext uri="{FF2B5EF4-FFF2-40B4-BE49-F238E27FC236}">
                <a16:creationId xmlns:a16="http://schemas.microsoft.com/office/drawing/2014/main" id="{D4A6C2E2-019B-4CB3-B835-B1AC03A4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9" y="1620497"/>
            <a:ext cx="4881021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61292D-705E-4296-A70B-B65290F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5500" y="164618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Nemzetiségi választópolgárként történő</a:t>
            </a:r>
            <a:b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nyilvántartás statisztikája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73500" y="6432917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15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3C306CBA-8FD2-49E2-98ED-EAC604EAA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61810"/>
              </p:ext>
            </p:extLst>
          </p:nvPr>
        </p:nvGraphicFramePr>
        <p:xfrm>
          <a:off x="447674" y="1162966"/>
          <a:ext cx="11241217" cy="1430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9">
                  <a:extLst>
                    <a:ext uri="{9D8B030D-6E8A-4147-A177-3AD203B41FA5}">
                      <a16:colId xmlns:a16="http://schemas.microsoft.com/office/drawing/2014/main" val="105095685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021359580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16295244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4876917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406017270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95094242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4214780619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82535215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84452759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50383452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45192253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753458621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77243588"/>
                    </a:ext>
                  </a:extLst>
                </a:gridCol>
              </a:tblGrid>
              <a:tr h="34098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2014.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83333"/>
                  </a:ext>
                </a:extLst>
              </a:tr>
              <a:tr h="53936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Bolgár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Görög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Horvát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Lengyel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Német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Örmény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 Roma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Román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Ruszin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Szerb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Szlovák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Szlovén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Ukrán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642141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361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523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9839069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78141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D51462AB-FDAD-40EC-BCF1-7AAFF5C85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35349"/>
              </p:ext>
            </p:extLst>
          </p:nvPr>
        </p:nvGraphicFramePr>
        <p:xfrm>
          <a:off x="447667" y="2867263"/>
          <a:ext cx="11241217" cy="1430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9">
                  <a:extLst>
                    <a:ext uri="{9D8B030D-6E8A-4147-A177-3AD203B41FA5}">
                      <a16:colId xmlns:a16="http://schemas.microsoft.com/office/drawing/2014/main" val="1466730689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35112942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86161431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90898607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60253172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02839212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533603061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59040689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87394144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5022756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714654782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47784124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96701074"/>
                    </a:ext>
                  </a:extLst>
                </a:gridCol>
              </a:tblGrid>
              <a:tr h="33667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2019.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54388"/>
                  </a:ext>
                </a:extLst>
              </a:tr>
              <a:tr h="55062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Bolgár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Görög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Horvát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Lengyel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Német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Örmény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 Roma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Román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Ruszin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Szerb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Szlovák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Szlovén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Ukrán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033887"/>
                  </a:ext>
                </a:extLst>
              </a:tr>
              <a:tr h="2713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434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0745191"/>
                  </a:ext>
                </a:extLst>
              </a:tr>
              <a:tr h="2713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169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6853195"/>
                  </a:ext>
                </a:extLst>
              </a:tr>
            </a:tbl>
          </a:graphicData>
        </a:graphic>
      </p:graphicFrame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BD95A9B5-AD7B-4F32-908B-953254ADD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4491"/>
              </p:ext>
            </p:extLst>
          </p:nvPr>
        </p:nvGraphicFramePr>
        <p:xfrm>
          <a:off x="447667" y="4594034"/>
          <a:ext cx="11241217" cy="1430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9">
                  <a:extLst>
                    <a:ext uri="{9D8B030D-6E8A-4147-A177-3AD203B41FA5}">
                      <a16:colId xmlns:a16="http://schemas.microsoft.com/office/drawing/2014/main" val="1030741851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27043393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89099764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482766414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31714306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92301051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554529272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55647211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66968006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66735920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7057109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82539484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876491006"/>
                    </a:ext>
                  </a:extLst>
                </a:gridCol>
              </a:tblGrid>
              <a:tr h="33103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2022. szeptember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09582"/>
                  </a:ext>
                </a:extLst>
              </a:tr>
              <a:tr h="56937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Bolgár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Görög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Horvát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Lengyel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Német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Örmény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 Roma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Román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Ruszin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Szerb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Szlovák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Szlovén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Ukrán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471862"/>
                  </a:ext>
                </a:extLst>
              </a:tr>
              <a:tr h="26482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478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942668"/>
                  </a:ext>
                </a:extLst>
              </a:tr>
              <a:tr h="26482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143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810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59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61292D-705E-4296-A70B-B65290F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200"/>
            <a:ext cx="10515600" cy="625475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Népességszámlálási adatok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8B6B59C7-851E-4071-839D-E642B4F46845}"/>
              </a:ext>
            </a:extLst>
          </p:cNvPr>
          <p:cNvSpPr txBox="1">
            <a:spLocks/>
          </p:cNvSpPr>
          <p:nvPr/>
        </p:nvSpPr>
        <p:spPr>
          <a:xfrm>
            <a:off x="9305925" y="1066800"/>
            <a:ext cx="2257425" cy="503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2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B7B64D4-1A99-428C-9A77-14903590B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97" y="1492259"/>
            <a:ext cx="4187806" cy="418780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11379B9-8CC9-4313-A9C1-D6867D847E88}"/>
              </a:ext>
            </a:extLst>
          </p:cNvPr>
          <p:cNvSpPr txBox="1"/>
          <p:nvPr/>
        </p:nvSpPr>
        <p:spPr>
          <a:xfrm>
            <a:off x="4718058" y="5772090"/>
            <a:ext cx="275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/>
              <a:t>Forrás: </a:t>
            </a:r>
          </a:p>
          <a:p>
            <a:pPr algn="ctr"/>
            <a:r>
              <a:rPr lang="hu-HU" sz="1000" dirty="0"/>
              <a:t>Dr. Neumann Jenő: Szarvas nagyközség története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2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0D64D6AE-BD35-4A99-B400-EB8F9F75A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63432"/>
              </p:ext>
            </p:extLst>
          </p:nvPr>
        </p:nvGraphicFramePr>
        <p:xfrm>
          <a:off x="628650" y="1186653"/>
          <a:ext cx="2438399" cy="491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506">
                  <a:extLst>
                    <a:ext uri="{9D8B030D-6E8A-4147-A177-3AD203B41FA5}">
                      <a16:colId xmlns:a16="http://schemas.microsoft.com/office/drawing/2014/main" val="3487998778"/>
                    </a:ext>
                  </a:extLst>
                </a:gridCol>
                <a:gridCol w="1384893">
                  <a:extLst>
                    <a:ext uri="{9D8B030D-6E8A-4147-A177-3AD203B41FA5}">
                      <a16:colId xmlns:a16="http://schemas.microsoft.com/office/drawing/2014/main" val="3070381379"/>
                    </a:ext>
                  </a:extLst>
                </a:gridCol>
              </a:tblGrid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1722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 dirty="0">
                          <a:effectLst/>
                        </a:rPr>
                        <a:t>300</a:t>
                      </a:r>
                      <a:endParaRPr lang="hu-H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3159254051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1762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2.340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642503195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1773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4.940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4225916817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1787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7.789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2921981822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1817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13.743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205462284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1822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 dirty="0">
                          <a:effectLst/>
                        </a:rPr>
                        <a:t>14.126</a:t>
                      </a:r>
                      <a:endParaRPr lang="hu-H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3814795436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1827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14.131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563005802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1830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14.813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3476205209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1842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17.606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151988214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1860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19.827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2684792970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1870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20.899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1225295842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1880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20.953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3240805066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1890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22.712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943289021"/>
                  </a:ext>
                </a:extLst>
              </a:tr>
              <a:tr h="351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1900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 dirty="0">
                          <a:effectLst/>
                        </a:rPr>
                        <a:t>23.997</a:t>
                      </a:r>
                      <a:endParaRPr lang="hu-H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extLst>
                  <a:ext uri="{0D108BD9-81ED-4DB2-BD59-A6C34878D82A}">
                    <a16:rowId xmlns:a16="http://schemas.microsoft.com/office/drawing/2014/main" val="3101692134"/>
                  </a:ext>
                </a:extLst>
              </a:tr>
            </a:tbl>
          </a:graphicData>
        </a:graphic>
      </p:graphicFrame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3818CE24-9D87-452D-8A1A-27660B8EF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46875"/>
              </p:ext>
            </p:extLst>
          </p:nvPr>
        </p:nvGraphicFramePr>
        <p:xfrm>
          <a:off x="9001125" y="1186653"/>
          <a:ext cx="2562225" cy="491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006">
                  <a:extLst>
                    <a:ext uri="{9D8B030D-6E8A-4147-A177-3AD203B41FA5}">
                      <a16:colId xmlns:a16="http://schemas.microsoft.com/office/drawing/2014/main" val="2954211197"/>
                    </a:ext>
                  </a:extLst>
                </a:gridCol>
                <a:gridCol w="1455219">
                  <a:extLst>
                    <a:ext uri="{9D8B030D-6E8A-4147-A177-3AD203B41FA5}">
                      <a16:colId xmlns:a16="http://schemas.microsoft.com/office/drawing/2014/main" val="1386787"/>
                    </a:ext>
                  </a:extLst>
                </a:gridCol>
              </a:tblGrid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1910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 dirty="0">
                          <a:effectLst/>
                        </a:rPr>
                        <a:t>21.822</a:t>
                      </a:r>
                      <a:endParaRPr lang="hu-H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4794554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1920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20.785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1938784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 dirty="0">
                          <a:effectLst/>
                        </a:rPr>
                        <a:t>1930</a:t>
                      </a:r>
                      <a:endParaRPr lang="hu-H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21.042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4524861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1941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20.583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016363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1949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18.569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3011267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1960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18.940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2482941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1970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19.418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238472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1980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20.608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170144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1990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18.934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655595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2001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18.497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2922286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2011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16.954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3778637"/>
                  </a:ext>
                </a:extLst>
              </a:tr>
              <a:tr h="409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>
                          <a:effectLst/>
                        </a:rPr>
                        <a:t>2019</a:t>
                      </a:r>
                      <a:endParaRPr lang="hu-H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900" u="none" strike="noStrike" dirty="0">
                          <a:effectLst/>
                        </a:rPr>
                        <a:t>15.887</a:t>
                      </a:r>
                      <a:endParaRPr lang="hu-H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67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6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61292D-705E-4296-A70B-B65290F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200"/>
            <a:ext cx="10515600" cy="625475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Népesség, lakások száma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11379B9-8CC9-4313-A9C1-D6867D847E88}"/>
              </a:ext>
            </a:extLst>
          </p:cNvPr>
          <p:cNvSpPr txBox="1"/>
          <p:nvPr/>
        </p:nvSpPr>
        <p:spPr>
          <a:xfrm>
            <a:off x="5502730" y="5870565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/>
              <a:t>Forrás: </a:t>
            </a:r>
          </a:p>
          <a:p>
            <a:pPr algn="ctr"/>
            <a:r>
              <a:rPr lang="hu-HU" sz="1000" dirty="0"/>
              <a:t>http://www.ksh.hu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3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2215D73F-23D7-4365-8CE7-C78E6A4BD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05310"/>
              </p:ext>
            </p:extLst>
          </p:nvPr>
        </p:nvGraphicFramePr>
        <p:xfrm>
          <a:off x="250825" y="1319214"/>
          <a:ext cx="5711825" cy="4437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907">
                  <a:extLst>
                    <a:ext uri="{9D8B030D-6E8A-4147-A177-3AD203B41FA5}">
                      <a16:colId xmlns:a16="http://schemas.microsoft.com/office/drawing/2014/main" val="276978393"/>
                    </a:ext>
                  </a:extLst>
                </a:gridCol>
                <a:gridCol w="1230370">
                  <a:extLst>
                    <a:ext uri="{9D8B030D-6E8A-4147-A177-3AD203B41FA5}">
                      <a16:colId xmlns:a16="http://schemas.microsoft.com/office/drawing/2014/main" val="1582529262"/>
                    </a:ext>
                  </a:extLst>
                </a:gridCol>
                <a:gridCol w="1264548">
                  <a:extLst>
                    <a:ext uri="{9D8B030D-6E8A-4147-A177-3AD203B41FA5}">
                      <a16:colId xmlns:a16="http://schemas.microsoft.com/office/drawing/2014/main" val="1544337750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Időpont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Lakónépesség 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Lakások száma 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918767"/>
                  </a:ext>
                </a:extLst>
              </a:tr>
              <a:tr h="2581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2022.01.01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14 930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7 698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12610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2021.01.01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15 248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7 707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69817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2020.01.01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15 440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7677602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2019.01.01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15 606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100194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2018.01.01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15 565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5913660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2017.01.01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15 758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5824231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2016.01.01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16 044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7 734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836295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2015.01.01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16 275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7 729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2118066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2014.01.01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16 546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7 746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954773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2013.01.01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16 795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7 739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458576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2012.01.01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17 014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7 743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593394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2011.10.01. (a népszámlálás időpontjában)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17 117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7 742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718161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2010.01.01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17 412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7 538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5229722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2009.01.01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17 557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7 531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870164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2008.01.01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17 731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7 509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764102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2007.01.01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18 077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7 452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8460327"/>
                  </a:ext>
                </a:extLst>
              </a:tr>
              <a:tr h="2458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2006.01.01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18 277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7 456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3631592"/>
                  </a:ext>
                </a:extLst>
              </a:tr>
            </a:tbl>
          </a:graphicData>
        </a:graphic>
      </p:graphicFrame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449C496B-2248-4918-8F41-AB7D9AAC3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30141"/>
              </p:ext>
            </p:extLst>
          </p:nvPr>
        </p:nvGraphicFramePr>
        <p:xfrm>
          <a:off x="6096000" y="1319212"/>
          <a:ext cx="5845176" cy="4437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10">
                  <a:extLst>
                    <a:ext uri="{9D8B030D-6E8A-4147-A177-3AD203B41FA5}">
                      <a16:colId xmlns:a16="http://schemas.microsoft.com/office/drawing/2014/main" val="2881713011"/>
                    </a:ext>
                  </a:extLst>
                </a:gridCol>
                <a:gridCol w="1259095">
                  <a:extLst>
                    <a:ext uri="{9D8B030D-6E8A-4147-A177-3AD203B41FA5}">
                      <a16:colId xmlns:a16="http://schemas.microsoft.com/office/drawing/2014/main" val="1145900897"/>
                    </a:ext>
                  </a:extLst>
                </a:gridCol>
                <a:gridCol w="1294071">
                  <a:extLst>
                    <a:ext uri="{9D8B030D-6E8A-4147-A177-3AD203B41FA5}">
                      <a16:colId xmlns:a16="http://schemas.microsoft.com/office/drawing/2014/main" val="549119866"/>
                    </a:ext>
                  </a:extLst>
                </a:gridCol>
              </a:tblGrid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Időpont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Lakónépesség 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Lakások száma 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449149"/>
                  </a:ext>
                </a:extLst>
              </a:tr>
              <a:tr h="25467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2005.01.01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18 260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7 449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629582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2004.01.01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18 333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7 450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749970"/>
                  </a:ext>
                </a:extLst>
              </a:tr>
              <a:tr h="27759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2003.01.01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18 475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7 439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438875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2002.01.01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18 563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7 369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1872345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2001.02.01. (a népszámlálás időpontjában)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18 716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7 371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8729641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2000.01.01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17 773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7 626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767875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1999.01.01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17 959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7 615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124933"/>
                  </a:ext>
                </a:extLst>
              </a:tr>
              <a:tr h="24498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1998.01.01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18 248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7 616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665787"/>
                  </a:ext>
                </a:extLst>
              </a:tr>
              <a:tr h="2317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1997.01.01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18 406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7 603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6692655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1996.01.01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18 388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7 588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3818152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1995.01.01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18 381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7 578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608189"/>
                  </a:ext>
                </a:extLst>
              </a:tr>
              <a:tr h="24498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1994.01.01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18 393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7 572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0413929"/>
                  </a:ext>
                </a:extLst>
              </a:tr>
              <a:tr h="2749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1993.01.01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18 484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7 528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407888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1992.01.01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18 662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7 518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084244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1991.01.01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18 797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7 498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743771"/>
                  </a:ext>
                </a:extLst>
              </a:tr>
              <a:tr h="2643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1990.01.01. (a népszámlálás időpontjában)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18 934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7 416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92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424BF81-D4E1-4758-B40B-D036F0FBC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41" y="1594812"/>
            <a:ext cx="5814818" cy="399636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661292D-705E-4296-A70B-B65290F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4525" y="203200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kötődés a 2011. évi népszámlálás</a:t>
            </a:r>
            <a:b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adatai alapján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11379B9-8CC9-4313-A9C1-D6867D847E88}"/>
              </a:ext>
            </a:extLst>
          </p:cNvPr>
          <p:cNvSpPr txBox="1"/>
          <p:nvPr/>
        </p:nvSpPr>
        <p:spPr>
          <a:xfrm>
            <a:off x="5502730" y="5870565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/>
              <a:t>Forrás: </a:t>
            </a:r>
          </a:p>
          <a:p>
            <a:pPr algn="ctr"/>
            <a:r>
              <a:rPr lang="hu-HU" sz="1000" dirty="0"/>
              <a:t>http://www.ksh.hu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4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D686E640-AB55-4658-B5E7-33E8C4BE7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77707"/>
              </p:ext>
            </p:extLst>
          </p:nvPr>
        </p:nvGraphicFramePr>
        <p:xfrm>
          <a:off x="276225" y="1266824"/>
          <a:ext cx="7181850" cy="441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0247">
                  <a:extLst>
                    <a:ext uri="{9D8B030D-6E8A-4147-A177-3AD203B41FA5}">
                      <a16:colId xmlns:a16="http://schemas.microsoft.com/office/drawing/2014/main" val="2021924086"/>
                    </a:ext>
                  </a:extLst>
                </a:gridCol>
                <a:gridCol w="2311603">
                  <a:extLst>
                    <a:ext uri="{9D8B030D-6E8A-4147-A177-3AD203B41FA5}">
                      <a16:colId xmlns:a16="http://schemas.microsoft.com/office/drawing/2014/main" val="1369820067"/>
                    </a:ext>
                  </a:extLst>
                </a:gridCol>
              </a:tblGrid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magyar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84,50%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5533309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bolgár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085028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cigány (roma)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2,90%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6531300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görög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6340012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horvát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319338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lengyel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745278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német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0,40%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5807385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örmény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0989029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román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0,20%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8799473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ruszin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2527495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szerb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7843829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szlovák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10,70%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64418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szlovén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755754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ukrán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0,00%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274500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egyéb, nem hazai nemzetiség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0,70%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5238632"/>
                  </a:ext>
                </a:extLst>
              </a:tr>
              <a:tr h="2756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nem kívánt válaszolni, nincs válasz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15,40%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62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61292D-705E-4296-A70B-B65290F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5500" y="164618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Nemzetiségi választópolgárként történő</a:t>
            </a:r>
            <a:b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nyilvántartás statisztikája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5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CEC5938B-98DD-48BB-BCE7-47B953F8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15765"/>
              </p:ext>
            </p:extLst>
          </p:nvPr>
        </p:nvGraphicFramePr>
        <p:xfrm>
          <a:off x="447674" y="1162966"/>
          <a:ext cx="11241217" cy="1430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9">
                  <a:extLst>
                    <a:ext uri="{9D8B030D-6E8A-4147-A177-3AD203B41FA5}">
                      <a16:colId xmlns:a16="http://schemas.microsoft.com/office/drawing/2014/main" val="105095685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021359580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16295244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4876917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406017270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95094242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4214780619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82535215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84452759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50383452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45192253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753458621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77243588"/>
                    </a:ext>
                  </a:extLst>
                </a:gridCol>
              </a:tblGrid>
              <a:tr h="34098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2014.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83333"/>
                  </a:ext>
                </a:extLst>
              </a:tr>
              <a:tr h="53936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Bolgár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Görög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Horvát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Lengyel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Német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Örmény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 Roma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Román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Ruszin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Szerb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Szlovák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Szlovén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Ukrán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642141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361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523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9839069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781419"/>
                  </a:ext>
                </a:extLst>
              </a:tr>
            </a:tbl>
          </a:graphicData>
        </a:graphic>
      </p:graphicFrame>
      <p:graphicFrame>
        <p:nvGraphicFramePr>
          <p:cNvPr id="14" name="Táblázat 13">
            <a:extLst>
              <a:ext uri="{FF2B5EF4-FFF2-40B4-BE49-F238E27FC236}">
                <a16:creationId xmlns:a16="http://schemas.microsoft.com/office/drawing/2014/main" id="{968D8301-8D36-46A7-9A36-9684F4B62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12948"/>
              </p:ext>
            </p:extLst>
          </p:nvPr>
        </p:nvGraphicFramePr>
        <p:xfrm>
          <a:off x="447667" y="2867263"/>
          <a:ext cx="11241217" cy="1430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9">
                  <a:extLst>
                    <a:ext uri="{9D8B030D-6E8A-4147-A177-3AD203B41FA5}">
                      <a16:colId xmlns:a16="http://schemas.microsoft.com/office/drawing/2014/main" val="1466730689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35112942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86161431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90898607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60253172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02839212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533603061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59040689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873941443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5022756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714654782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47784124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96701074"/>
                    </a:ext>
                  </a:extLst>
                </a:gridCol>
              </a:tblGrid>
              <a:tr h="33667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2019.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54388"/>
                  </a:ext>
                </a:extLst>
              </a:tr>
              <a:tr h="55062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Bolgár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Görög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Horvát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Lengyel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Német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Örmény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 Roma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Román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Ruszin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Szerb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Szlovák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Szlovén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Ukrán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033887"/>
                  </a:ext>
                </a:extLst>
              </a:tr>
              <a:tr h="2713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434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0745191"/>
                  </a:ext>
                </a:extLst>
              </a:tr>
              <a:tr h="2713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169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6853195"/>
                  </a:ext>
                </a:extLst>
              </a:tr>
            </a:tbl>
          </a:graphicData>
        </a:graphic>
      </p:graphicFrame>
      <p:graphicFrame>
        <p:nvGraphicFramePr>
          <p:cNvPr id="15" name="Táblázat 14">
            <a:extLst>
              <a:ext uri="{FF2B5EF4-FFF2-40B4-BE49-F238E27FC236}">
                <a16:creationId xmlns:a16="http://schemas.microsoft.com/office/drawing/2014/main" id="{4D535B84-E540-44E6-B566-B86ED20AE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93976"/>
              </p:ext>
            </p:extLst>
          </p:nvPr>
        </p:nvGraphicFramePr>
        <p:xfrm>
          <a:off x="447667" y="4594034"/>
          <a:ext cx="11241217" cy="1430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9">
                  <a:extLst>
                    <a:ext uri="{9D8B030D-6E8A-4147-A177-3AD203B41FA5}">
                      <a16:colId xmlns:a16="http://schemas.microsoft.com/office/drawing/2014/main" val="1030741851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27043393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89099764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482766414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331714306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923010517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554529272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55647211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669680068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667359206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27057109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1825394845"/>
                    </a:ext>
                  </a:extLst>
                </a:gridCol>
                <a:gridCol w="864709">
                  <a:extLst>
                    <a:ext uri="{9D8B030D-6E8A-4147-A177-3AD203B41FA5}">
                      <a16:colId xmlns:a16="http://schemas.microsoft.com/office/drawing/2014/main" val="876491006"/>
                    </a:ext>
                  </a:extLst>
                </a:gridCol>
              </a:tblGrid>
              <a:tr h="33103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2022. szeptember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09582"/>
                  </a:ext>
                </a:extLst>
              </a:tr>
              <a:tr h="56937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Bolgár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Görög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Horvát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Lengyel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Német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Örmény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 Roma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Román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Ruszin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Szerb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Szlovák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>
                          <a:effectLst/>
                        </a:rPr>
                        <a:t>Szlovén (OGY)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Ukrán (OGY)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471862"/>
                  </a:ext>
                </a:extLst>
              </a:tr>
              <a:tr h="26482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478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942668"/>
                  </a:ext>
                </a:extLst>
              </a:tr>
              <a:tr h="26482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143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810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61292D-705E-4296-A70B-B65290FF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4525" y="203200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Vallási összetétel a 2011. évi népszámlálás</a:t>
            </a:r>
            <a:b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adatai alapján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6</a:t>
            </a:fld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7471B80-74B7-4347-9E5D-AC9C5D629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25069"/>
              </p:ext>
            </p:extLst>
          </p:nvPr>
        </p:nvGraphicFramePr>
        <p:xfrm>
          <a:off x="447674" y="1371594"/>
          <a:ext cx="7553325" cy="4572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2157">
                  <a:extLst>
                    <a:ext uri="{9D8B030D-6E8A-4147-A177-3AD203B41FA5}">
                      <a16:colId xmlns:a16="http://schemas.microsoft.com/office/drawing/2014/main" val="408073609"/>
                    </a:ext>
                  </a:extLst>
                </a:gridCol>
                <a:gridCol w="2431168">
                  <a:extLst>
                    <a:ext uri="{9D8B030D-6E8A-4147-A177-3AD203B41FA5}">
                      <a16:colId xmlns:a16="http://schemas.microsoft.com/office/drawing/2014/main" val="2124840547"/>
                    </a:ext>
                  </a:extLst>
                </a:gridCol>
              </a:tblGrid>
              <a:tr h="4403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evangélikus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26,70%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000325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római katolikus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15,30%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473002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református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4,20%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151733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görög katolikus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0,20%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888532"/>
                  </a:ext>
                </a:extLst>
              </a:tr>
              <a:tr h="4080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izraelita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0,00%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6206182"/>
                  </a:ext>
                </a:extLst>
              </a:tr>
              <a:tr h="3860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n-lt"/>
                        </a:rPr>
                        <a:t>egyéb vallási közösséghez, felekezethez tartozik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n-lt"/>
                        </a:rPr>
                        <a:t>1,10%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4548636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n-lt"/>
                        </a:rPr>
                        <a:t>vallási közösséghez, felekezethez nem tartozik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25,30%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314567"/>
                  </a:ext>
                </a:extLst>
              </a:tr>
              <a:tr h="44032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nem kívánt válaszolni, nincs válasz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27,10%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756678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0377133"/>
                  </a:ext>
                </a:extLst>
              </a:tr>
              <a:tr h="7265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+mn-lt"/>
                        </a:rPr>
                        <a:t>Lakónépesség száma 2022. szeptember 20. napján a helyi népességnyilvántartó adatai alapján: 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n-lt"/>
                        </a:rPr>
                        <a:t>14 674 fő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9811198"/>
                  </a:ext>
                </a:extLst>
              </a:tr>
            </a:tbl>
          </a:graphicData>
        </a:graphic>
      </p:graphicFrame>
      <p:pic>
        <p:nvPicPr>
          <p:cNvPr id="9" name="Kép 8">
            <a:extLst>
              <a:ext uri="{FF2B5EF4-FFF2-40B4-BE49-F238E27FC236}">
                <a16:creationId xmlns:a16="http://schemas.microsoft.com/office/drawing/2014/main" id="{B731F5F9-E2D2-48AB-8F50-D1D84535C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7267648" y="1857303"/>
            <a:ext cx="5162550" cy="34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7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92F6BFA-1901-4A2A-9112-B7A878F888D0}"/>
              </a:ext>
            </a:extLst>
          </p:cNvPr>
          <p:cNvSpPr/>
          <p:nvPr/>
        </p:nvSpPr>
        <p:spPr>
          <a:xfrm>
            <a:off x="4762500" y="2706174"/>
            <a:ext cx="7429500" cy="144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ea typeface="Calibri" panose="020F0502020204030204" pitchFamily="34" charset="0"/>
                <a:cs typeface="Calibri" panose="020F0502020204030204" pitchFamily="34" charset="0"/>
              </a:rPr>
              <a:t>2018. évi CI. törvény a 2021. évi népszámlálásról</a:t>
            </a:r>
            <a:endParaRPr lang="hu-HU" sz="2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ea typeface="Calibri" panose="020F0502020204030204" pitchFamily="34" charset="0"/>
                <a:cs typeface="Calibri" panose="020F0502020204030204" pitchFamily="34" charset="0"/>
              </a:rPr>
              <a:t>362/2020. (VII. 23.) Korm. rendelet</a:t>
            </a:r>
            <a:endParaRPr lang="hu-HU" sz="2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ea typeface="Calibri" panose="020F0502020204030204" pitchFamily="34" charset="0"/>
                <a:cs typeface="Calibri" panose="020F0502020204030204" pitchFamily="34" charset="0"/>
              </a:rPr>
              <a:t>jegyzők számára kiadott útmutatók (I., II.)</a:t>
            </a:r>
            <a:endParaRPr lang="hu-HU" sz="2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85758B8-2284-4B58-9B6C-4127535C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533264"/>
            <a:ext cx="41052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8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92F6BFA-1901-4A2A-9112-B7A878F888D0}"/>
              </a:ext>
            </a:extLst>
          </p:cNvPr>
          <p:cNvSpPr/>
          <p:nvPr/>
        </p:nvSpPr>
        <p:spPr>
          <a:xfrm>
            <a:off x="5724525" y="2782669"/>
            <a:ext cx="7429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helyi népszámlálási felelős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népszámlálási koordinátor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népszámlálási referens(</a:t>
            </a:r>
            <a:r>
              <a:rPr lang="hu-HU" sz="2600" dirty="0" err="1"/>
              <a:t>ek</a:t>
            </a:r>
            <a:r>
              <a:rPr lang="hu-HU" sz="2600" dirty="0"/>
              <a:t>)</a:t>
            </a:r>
          </a:p>
        </p:txBody>
      </p:sp>
      <p:pic>
        <p:nvPicPr>
          <p:cNvPr id="7170" name="Picture 2" descr="Population vs Sample: Definitions, and Differences [Updated]">
            <a:extLst>
              <a:ext uri="{FF2B5EF4-FFF2-40B4-BE49-F238E27FC236}">
                <a16:creationId xmlns:a16="http://schemas.microsoft.com/office/drawing/2014/main" id="{0639F046-C7A2-4799-8470-AFB043A5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4" y="1562100"/>
            <a:ext cx="449482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twork">
            <a:extLst>
              <a:ext uri="{FF2B5EF4-FFF2-40B4-BE49-F238E27FC236}">
                <a16:creationId xmlns:a16="http://schemas.microsoft.com/office/drawing/2014/main" id="{AD49BAE3-CD5A-47BE-91EA-9A76D2C2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25" y="1528762"/>
            <a:ext cx="67627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2DD02886-ECFD-417C-A989-AF6D459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95525" y="6403975"/>
            <a:ext cx="2743200" cy="365125"/>
          </a:xfrm>
        </p:spPr>
        <p:txBody>
          <a:bodyPr/>
          <a:lstStyle/>
          <a:p>
            <a:fld id="{3A37583A-5824-4442-9D5B-4D26277AC570}" type="slidenum">
              <a:rPr lang="hu-HU" smtClean="0">
                <a:solidFill>
                  <a:schemeClr val="bg1"/>
                </a:solidFill>
              </a:rPr>
              <a:t>9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92F6BFA-1901-4A2A-9112-B7A878F888D0}"/>
              </a:ext>
            </a:extLst>
          </p:cNvPr>
          <p:cNvSpPr/>
          <p:nvPr/>
        </p:nvSpPr>
        <p:spPr>
          <a:xfrm>
            <a:off x="5486400" y="2649319"/>
            <a:ext cx="74295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számlálóbiztosi hálózat létrehozása, folyamatosságának biztosítása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felülvizsgálói hálózat kialakítása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számlálóbiztosok és felülvizsgálók körzethez rendelése</a:t>
            </a:r>
          </a:p>
        </p:txBody>
      </p:sp>
    </p:spTree>
    <p:extLst>
      <p:ext uri="{BB962C8B-B14F-4D97-AF65-F5344CB8AC3E}">
        <p14:creationId xmlns:p14="http://schemas.microsoft.com/office/powerpoint/2010/main" val="37087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1015</Words>
  <Application>Microsoft Office PowerPoint</Application>
  <PresentationFormat>Širokouhlá</PresentationFormat>
  <Paragraphs>490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Prezentácia programu PowerPoint</vt:lpstr>
      <vt:lpstr>Népességszámlálási adatok</vt:lpstr>
      <vt:lpstr>Népesség, lakások száma</vt:lpstr>
      <vt:lpstr>Nemzeti kötődés a 2011. évi népszámlálás adatai alapján</vt:lpstr>
      <vt:lpstr>Nemzetiségi választópolgárként történő nyilvántartás statisztikája</vt:lpstr>
      <vt:lpstr>Vallási összetétel a 2011. évi népszámlálás adatai alapján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www.szarvas.hu</vt:lpstr>
      <vt:lpstr>Prezentácia programu PowerPoint</vt:lpstr>
      <vt:lpstr>Nemzetiségi választópolgárként történő nyilvántartás statisztikája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Lászlófi János</dc:creator>
  <cp:lastModifiedBy>Paulik Antal István</cp:lastModifiedBy>
  <cp:revision>25</cp:revision>
  <dcterms:created xsi:type="dcterms:W3CDTF">2022-09-21T05:30:15Z</dcterms:created>
  <dcterms:modified xsi:type="dcterms:W3CDTF">2022-09-27T13:44:18Z</dcterms:modified>
</cp:coreProperties>
</file>